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
      <p:font typeface="Spectral"/>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7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italic.fntdata"/><Relationship Id="rId50" Type="http://schemas.openxmlformats.org/officeDocument/2006/relationships/font" Target="fonts/Spectral-bold.fntdata"/><Relationship Id="rId52" Type="http://schemas.openxmlformats.org/officeDocument/2006/relationships/font" Target="fonts/Spectra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3e2cbdf6f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3e2cbdf6f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3e2cbdf6f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3e2cbdf6f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3e2cbdf6f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3e2cbdf6f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3e2cbdf6f_3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3e2cbdf6f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3e2cbdf6f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3e2cbdf6f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3e2cbdf6f_3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3e2cbdf6f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3f27bda2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3f27bda2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3e2cbdf6f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e2cbdf6f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3e2cbdf6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3e2cbdf6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3f27bda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3f27bda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3f27bda2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f27bda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3de9819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3de9819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3e2cbdf6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3e2cbdf6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3de9819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3de9819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3e2cbdf6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3e2cbdf6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3e5ba4c0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e5ba4c0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3e2cbdf6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3e2cbdf6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3e2cbdf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3e2cbdf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3e2cbdf6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3e2cbdf6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3f93082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3f93082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3f93082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3f93082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3a037f25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3a037f25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Priyanshi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3f93082e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3f93082e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3f93082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3f93082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3f27bda2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3f27bda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3b2e00b6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3b2e00b6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3f27bda2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f27bda2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3f27bda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3f27bda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f27bd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f27bd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3f27bda2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3f27bda2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Priyanshi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3f27bda2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3f27bda2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f27bda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3f27bda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3de9819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3de9819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Hassanhassan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3f27bda2c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f27bda2c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Arial"/>
              <a:buNone/>
              <a:defRPr i="1" sz="3000">
                <a:latin typeface="Arial"/>
                <a:ea typeface="Arial"/>
                <a:cs typeface="Arial"/>
                <a:sym typeface="Aria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Arial"/>
              <a:buChar char="●"/>
              <a:defRPr sz="1800">
                <a:latin typeface="Arial"/>
                <a:ea typeface="Arial"/>
                <a:cs typeface="Arial"/>
                <a:sym typeface="Arial"/>
              </a:defRPr>
            </a:lvl1pPr>
            <a:lvl2pPr indent="-317500" lvl="1" marL="914400">
              <a:spcBef>
                <a:spcPts val="1600"/>
              </a:spcBef>
              <a:spcAft>
                <a:spcPts val="0"/>
              </a:spcAft>
              <a:buSzPts val="1400"/>
              <a:buFont typeface="Arial"/>
              <a:buChar char="○"/>
              <a:defRPr sz="1400">
                <a:latin typeface="Arial"/>
                <a:ea typeface="Arial"/>
                <a:cs typeface="Arial"/>
                <a:sym typeface="Arial"/>
              </a:defRPr>
            </a:lvl2pPr>
            <a:lvl3pPr indent="-317500" lvl="2" marL="1371600">
              <a:spcBef>
                <a:spcPts val="1600"/>
              </a:spcBef>
              <a:spcAft>
                <a:spcPts val="0"/>
              </a:spcAft>
              <a:buSzPts val="1400"/>
              <a:buFont typeface="Arial"/>
              <a:buChar char="■"/>
              <a:defRPr sz="1400">
                <a:latin typeface="Arial"/>
                <a:ea typeface="Arial"/>
                <a:cs typeface="Arial"/>
                <a:sym typeface="Arial"/>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njdCIFIZGvSGfsQYb81QW-TM-MDKqLtv/view" TargetMode="External"/><Relationship Id="rId4" Type="http://schemas.openxmlformats.org/officeDocument/2006/relationships/image" Target="../media/image11.jp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S_1On_b3rmS9wjSg0kaVvhDdCFh7JZEA/vie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708" y="781525"/>
            <a:ext cx="8520600" cy="20526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
                <a:solidFill>
                  <a:srgbClr val="F3F3F3"/>
                </a:solidFill>
              </a:rPr>
              <a:t>  Healthy Belly</a:t>
            </a:r>
            <a:endParaRPr>
              <a:solidFill>
                <a:srgbClr val="F3F3F3"/>
              </a:solidFill>
            </a:endParaRPr>
          </a:p>
        </p:txBody>
      </p:sp>
      <p:sp>
        <p:nvSpPr>
          <p:cNvPr id="135" name="Google Shape;135;p13"/>
          <p:cNvSpPr txBox="1"/>
          <p:nvPr>
            <p:ph idx="1" type="subTitle"/>
          </p:nvPr>
        </p:nvSpPr>
        <p:spPr>
          <a:xfrm>
            <a:off x="311700" y="2834125"/>
            <a:ext cx="8520600" cy="571200"/>
          </a:xfrm>
          <a:prstGeom prst="rect">
            <a:avLst/>
          </a:prstGeom>
        </p:spPr>
        <p:txBody>
          <a:bodyPr anchorCtr="0" anchor="t" bIns="91425" lIns="91425" spcFirstLastPara="1" rIns="91425" wrap="square" tIns="91425">
            <a:noAutofit/>
          </a:bodyPr>
          <a:lstStyle/>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Mohammad Bharoocha</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Josue Rodriguez</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Mateo Perez</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Hassan Ishmam</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Priyanshi Vaishnav</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Nisal Gamage</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Diagram</a:t>
            </a:r>
            <a:endParaRPr/>
          </a:p>
        </p:txBody>
      </p:sp>
      <p:pic>
        <p:nvPicPr>
          <p:cNvPr id="191" name="Google Shape;191;p22"/>
          <p:cNvPicPr preferRelativeResize="0"/>
          <p:nvPr/>
        </p:nvPicPr>
        <p:blipFill>
          <a:blip r:embed="rId3">
            <a:alphaModFix/>
          </a:blip>
          <a:stretch>
            <a:fillRect/>
          </a:stretch>
        </p:blipFill>
        <p:spPr>
          <a:xfrm>
            <a:off x="1874738" y="1627325"/>
            <a:ext cx="5394524" cy="285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139550" y="452975"/>
            <a:ext cx="52284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 informational flow</a:t>
            </a:r>
            <a:endParaRPr/>
          </a:p>
        </p:txBody>
      </p:sp>
      <p:pic>
        <p:nvPicPr>
          <p:cNvPr id="197" name="Google Shape;197;p23"/>
          <p:cNvPicPr preferRelativeResize="0"/>
          <p:nvPr/>
        </p:nvPicPr>
        <p:blipFill>
          <a:blip r:embed="rId3">
            <a:alphaModFix/>
          </a:blip>
          <a:stretch>
            <a:fillRect/>
          </a:stretch>
        </p:blipFill>
        <p:spPr>
          <a:xfrm>
            <a:off x="6526000" y="116725"/>
            <a:ext cx="2517450" cy="4958826"/>
          </a:xfrm>
          <a:prstGeom prst="rect">
            <a:avLst/>
          </a:prstGeom>
          <a:noFill/>
          <a:ln>
            <a:noFill/>
          </a:ln>
        </p:spPr>
      </p:pic>
      <p:sp>
        <p:nvSpPr>
          <p:cNvPr id="198" name="Google Shape;198;p23"/>
          <p:cNvSpPr txBox="1"/>
          <p:nvPr/>
        </p:nvSpPr>
        <p:spPr>
          <a:xfrm>
            <a:off x="1056250" y="1546100"/>
            <a:ext cx="4760700" cy="243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sz="1200">
                <a:solidFill>
                  <a:srgbClr val="FFFFFF"/>
                </a:solidFill>
              </a:rPr>
              <a:t>Where it all begins...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We want to make sure our users are able to access their own personalized profile in a fast and smooth way</a:t>
            </a:r>
            <a:endParaRPr sz="1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 Sequence</a:t>
            </a:r>
            <a:endParaRPr/>
          </a:p>
        </p:txBody>
      </p:sp>
      <p:sp>
        <p:nvSpPr>
          <p:cNvPr id="204" name="Google Shape;20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5" name="Google Shape;205;p24"/>
          <p:cNvPicPr preferRelativeResize="0"/>
          <p:nvPr/>
        </p:nvPicPr>
        <p:blipFill>
          <a:blip r:embed="rId3">
            <a:alphaModFix/>
          </a:blip>
          <a:stretch>
            <a:fillRect/>
          </a:stretch>
        </p:blipFill>
        <p:spPr>
          <a:xfrm>
            <a:off x="1297500" y="1307850"/>
            <a:ext cx="7038899" cy="347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Scanner Informational Flow</a:t>
            </a:r>
            <a:endParaRPr/>
          </a:p>
        </p:txBody>
      </p:sp>
      <p:sp>
        <p:nvSpPr>
          <p:cNvPr id="211" name="Google Shape;21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25"/>
          <p:cNvPicPr preferRelativeResize="0"/>
          <p:nvPr/>
        </p:nvPicPr>
        <p:blipFill>
          <a:blip r:embed="rId3">
            <a:alphaModFix/>
          </a:blip>
          <a:stretch>
            <a:fillRect/>
          </a:stretch>
        </p:blipFill>
        <p:spPr>
          <a:xfrm>
            <a:off x="1089850" y="1307850"/>
            <a:ext cx="7246550" cy="317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Scanning Sequence Diagram</a:t>
            </a:r>
            <a:endParaRPr/>
          </a:p>
        </p:txBody>
      </p:sp>
      <p:sp>
        <p:nvSpPr>
          <p:cNvPr id="218" name="Google Shape;21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26"/>
          <p:cNvPicPr preferRelativeResize="0"/>
          <p:nvPr/>
        </p:nvPicPr>
        <p:blipFill>
          <a:blip r:embed="rId3">
            <a:alphaModFix/>
          </a:blip>
          <a:stretch>
            <a:fillRect/>
          </a:stretch>
        </p:blipFill>
        <p:spPr>
          <a:xfrm>
            <a:off x="1223125" y="1520950"/>
            <a:ext cx="7038899" cy="315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Profile Change Informational Flow</a:t>
            </a:r>
            <a:endParaRPr/>
          </a:p>
        </p:txBody>
      </p:sp>
      <p:sp>
        <p:nvSpPr>
          <p:cNvPr id="225" name="Google Shape;22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27"/>
          <p:cNvPicPr preferRelativeResize="0"/>
          <p:nvPr/>
        </p:nvPicPr>
        <p:blipFill>
          <a:blip r:embed="rId3">
            <a:alphaModFix/>
          </a:blip>
          <a:stretch>
            <a:fillRect/>
          </a:stretch>
        </p:blipFill>
        <p:spPr>
          <a:xfrm>
            <a:off x="1297500" y="1567550"/>
            <a:ext cx="7038901" cy="317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17220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a:t>
            </a:r>
            <a:endParaRPr/>
          </a:p>
        </p:txBody>
      </p:sp>
      <p:pic>
        <p:nvPicPr>
          <p:cNvPr id="232" name="Google Shape;232;p28"/>
          <p:cNvPicPr preferRelativeResize="0"/>
          <p:nvPr/>
        </p:nvPicPr>
        <p:blipFill>
          <a:blip r:embed="rId3">
            <a:alphaModFix/>
          </a:blip>
          <a:stretch>
            <a:fillRect/>
          </a:stretch>
        </p:blipFill>
        <p:spPr>
          <a:xfrm>
            <a:off x="1172200" y="586100"/>
            <a:ext cx="7786050" cy="431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238" name="Google Shape;23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29"/>
          <p:cNvPicPr preferRelativeResize="0"/>
          <p:nvPr/>
        </p:nvPicPr>
        <p:blipFill>
          <a:blip r:embed="rId3">
            <a:alphaModFix/>
          </a:blip>
          <a:stretch>
            <a:fillRect/>
          </a:stretch>
        </p:blipFill>
        <p:spPr>
          <a:xfrm>
            <a:off x="1297500" y="1147375"/>
            <a:ext cx="7038900" cy="345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201025" y="2237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structure</a:t>
            </a:r>
            <a:endParaRPr/>
          </a:p>
        </p:txBody>
      </p:sp>
      <p:pic>
        <p:nvPicPr>
          <p:cNvPr id="245" name="Google Shape;245;p30"/>
          <p:cNvPicPr preferRelativeResize="0"/>
          <p:nvPr/>
        </p:nvPicPr>
        <p:blipFill>
          <a:blip r:embed="rId3">
            <a:alphaModFix/>
          </a:blip>
          <a:stretch>
            <a:fillRect/>
          </a:stretch>
        </p:blipFill>
        <p:spPr>
          <a:xfrm>
            <a:off x="3745850" y="0"/>
            <a:ext cx="539815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Patterns Alternatives</a:t>
            </a:r>
            <a:endParaRPr/>
          </a:p>
        </p:txBody>
      </p:sp>
      <p:sp>
        <p:nvSpPr>
          <p:cNvPr id="251" name="Google Shape;251;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A recap from last sprint:</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We selected Layered Architectural Pattern and Client-Server Pattern</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LAP: Breaks down tasks into subtasks. Each layer provides services to the next layer. </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C-S: Our Servers will provide services to multiple Clients. </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We considered Model-View-Controller</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Model would handle Core functionalities and data, View handles the information displayed to the user, and Controller handles user input.</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We did not pursue this Pattern since MVC is outdated, has development issues, and is complex </a:t>
            </a:r>
            <a:endParaRPr>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Overview </a:t>
            </a:r>
            <a:endParaRPr/>
          </a:p>
        </p:txBody>
      </p:sp>
      <p:sp>
        <p:nvSpPr>
          <p:cNvPr id="141" name="Google Shape;141;p14"/>
          <p:cNvSpPr txBox="1"/>
          <p:nvPr>
            <p:ph idx="1" type="body"/>
          </p:nvPr>
        </p:nvSpPr>
        <p:spPr>
          <a:xfrm>
            <a:off x="1353400" y="1464800"/>
            <a:ext cx="5881200" cy="29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Completed user manual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Updated our Epic 3 by adding a new User Story that correlates to the UI</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Continued to work and develop our UI</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Continued to work on Backend Servers and Cloud</a:t>
            </a:r>
            <a:endParaRPr>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Choice</a:t>
            </a:r>
            <a:endParaRPr/>
          </a:p>
        </p:txBody>
      </p:sp>
      <p:sp>
        <p:nvSpPr>
          <p:cNvPr id="257" name="Google Shape;25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3F3F3"/>
              </a:solidFill>
            </a:endParaRPr>
          </a:p>
        </p:txBody>
      </p:sp>
      <p:pic>
        <p:nvPicPr>
          <p:cNvPr id="258" name="Google Shape;258;p32"/>
          <p:cNvPicPr preferRelativeResize="0"/>
          <p:nvPr/>
        </p:nvPicPr>
        <p:blipFill>
          <a:blip r:embed="rId3">
            <a:alphaModFix/>
          </a:blip>
          <a:stretch>
            <a:fillRect/>
          </a:stretch>
        </p:blipFill>
        <p:spPr>
          <a:xfrm>
            <a:off x="628650" y="1589625"/>
            <a:ext cx="7886700" cy="286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Choice</a:t>
            </a:r>
            <a:endParaRPr/>
          </a:p>
        </p:txBody>
      </p:sp>
      <p:sp>
        <p:nvSpPr>
          <p:cNvPr id="264" name="Google Shape;264;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3F3F3"/>
              </a:solidFill>
            </a:endParaRPr>
          </a:p>
        </p:txBody>
      </p:sp>
      <p:pic>
        <p:nvPicPr>
          <p:cNvPr id="265" name="Google Shape;265;p33"/>
          <p:cNvPicPr preferRelativeResize="0"/>
          <p:nvPr/>
        </p:nvPicPr>
        <p:blipFill>
          <a:blip r:embed="rId3">
            <a:alphaModFix/>
          </a:blip>
          <a:stretch>
            <a:fillRect/>
          </a:stretch>
        </p:blipFill>
        <p:spPr>
          <a:xfrm>
            <a:off x="628650" y="1589625"/>
            <a:ext cx="7886700" cy="2867025"/>
          </a:xfrm>
          <a:prstGeom prst="rect">
            <a:avLst/>
          </a:prstGeom>
          <a:noFill/>
          <a:ln>
            <a:noFill/>
          </a:ln>
        </p:spPr>
      </p:pic>
      <p:pic>
        <p:nvPicPr>
          <p:cNvPr id="266" name="Google Shape;266;p33"/>
          <p:cNvPicPr preferRelativeResize="0"/>
          <p:nvPr/>
        </p:nvPicPr>
        <p:blipFill>
          <a:blip r:embed="rId4">
            <a:alphaModFix/>
          </a:blip>
          <a:stretch>
            <a:fillRect/>
          </a:stretch>
        </p:blipFill>
        <p:spPr>
          <a:xfrm>
            <a:off x="628650" y="1545450"/>
            <a:ext cx="7886700" cy="291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AWS for Serverless</a:t>
            </a:r>
            <a:endParaRPr/>
          </a:p>
        </p:txBody>
      </p:sp>
      <p:sp>
        <p:nvSpPr>
          <p:cNvPr id="272" name="Google Shape;272;p34"/>
          <p:cNvSpPr txBox="1"/>
          <p:nvPr>
            <p:ph idx="1" type="body"/>
          </p:nvPr>
        </p:nvSpPr>
        <p:spPr>
          <a:xfrm>
            <a:off x="1297500" y="12130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3F3F3"/>
              </a:buClr>
              <a:buSzPts val="1700"/>
              <a:buChar char="➢"/>
            </a:pPr>
            <a:r>
              <a:rPr lang="en" sz="1700">
                <a:solidFill>
                  <a:srgbClr val="F3F3F3"/>
                </a:solidFill>
              </a:rPr>
              <a:t>Ease of Use: </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Amazon Web Services is the easiest to learn and use due to the many resources provided by Amazon</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No Capacity Limits</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Can change your capacity based on what you need. If more, increase capacity, if less, go less! You pay for what you use</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Provides Speed and Agility</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Provides tools which helps to reduce the time we spend on a task such as Auto Scaling, AWS Tools and Elastic Load Balancing you can select them on the basis of your demand. </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Secure and Reliable</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Protects the privacy by storing in AWS data centres. AWS infrastructure is designed to keep your data safe no matter what size of your data is. It just scales with your AWS cloud usage</a:t>
            </a:r>
            <a:endParaRPr sz="1300">
              <a:solidFill>
                <a:srgbClr val="F3F3F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SSL Report</a:t>
            </a:r>
            <a:endParaRPr/>
          </a:p>
        </p:txBody>
      </p:sp>
      <p:pic>
        <p:nvPicPr>
          <p:cNvPr id="278" name="Google Shape;278;p35"/>
          <p:cNvPicPr preferRelativeResize="0"/>
          <p:nvPr/>
        </p:nvPicPr>
        <p:blipFill>
          <a:blip r:embed="rId3">
            <a:alphaModFix/>
          </a:blip>
          <a:stretch>
            <a:fillRect/>
          </a:stretch>
        </p:blipFill>
        <p:spPr>
          <a:xfrm>
            <a:off x="143700" y="1363100"/>
            <a:ext cx="9000302" cy="3459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Databases testing</a:t>
            </a:r>
            <a:endParaRPr/>
          </a:p>
        </p:txBody>
      </p:sp>
      <p:pic>
        <p:nvPicPr>
          <p:cNvPr id="284" name="Google Shape;284;p36"/>
          <p:cNvPicPr preferRelativeResize="0"/>
          <p:nvPr/>
        </p:nvPicPr>
        <p:blipFill>
          <a:blip r:embed="rId3">
            <a:alphaModFix/>
          </a:blip>
          <a:stretch>
            <a:fillRect/>
          </a:stretch>
        </p:blipFill>
        <p:spPr>
          <a:xfrm>
            <a:off x="1287838" y="1307850"/>
            <a:ext cx="6568326" cy="368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 table</a:t>
            </a:r>
            <a:endParaRPr/>
          </a:p>
        </p:txBody>
      </p:sp>
      <p:pic>
        <p:nvPicPr>
          <p:cNvPr id="290" name="Google Shape;290;p37"/>
          <p:cNvPicPr preferRelativeResize="0"/>
          <p:nvPr/>
        </p:nvPicPr>
        <p:blipFill>
          <a:blip r:embed="rId3">
            <a:alphaModFix/>
          </a:blip>
          <a:stretch>
            <a:fillRect/>
          </a:stretch>
        </p:blipFill>
        <p:spPr>
          <a:xfrm>
            <a:off x="464825" y="2209200"/>
            <a:ext cx="8472600" cy="176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83175"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system</a:t>
            </a:r>
            <a:endParaRPr/>
          </a:p>
        </p:txBody>
      </p:sp>
      <p:pic>
        <p:nvPicPr>
          <p:cNvPr id="296" name="Google Shape;296;p38"/>
          <p:cNvPicPr preferRelativeResize="0"/>
          <p:nvPr/>
        </p:nvPicPr>
        <p:blipFill>
          <a:blip r:embed="rId3">
            <a:alphaModFix/>
          </a:blip>
          <a:stretch>
            <a:fillRect/>
          </a:stretch>
        </p:blipFill>
        <p:spPr>
          <a:xfrm>
            <a:off x="4880800" y="49894"/>
            <a:ext cx="2768450" cy="50437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02" name="Google Shape;302;p39"/>
          <p:cNvSpPr txBox="1"/>
          <p:nvPr/>
        </p:nvSpPr>
        <p:spPr>
          <a:xfrm>
            <a:off x="1343400" y="1500750"/>
            <a:ext cx="64572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https://fashionexperts.today</a:t>
            </a:r>
            <a:endParaRPr sz="2400">
              <a:solidFill>
                <a:schemeClr val="lt1"/>
              </a:solidFill>
              <a:latin typeface="Lato"/>
              <a:ea typeface="Lato"/>
              <a:cs typeface="Lato"/>
              <a:sym typeface="Lato"/>
            </a:endParaRPr>
          </a:p>
        </p:txBody>
      </p:sp>
      <p:sp>
        <p:nvSpPr>
          <p:cNvPr id="303" name="Google Shape;303;p39"/>
          <p:cNvSpPr txBox="1"/>
          <p:nvPr/>
        </p:nvSpPr>
        <p:spPr>
          <a:xfrm>
            <a:off x="1343400" y="2991950"/>
            <a:ext cx="64572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https://fashionexperts.today/uNp</a:t>
            </a:r>
            <a:endParaRPr sz="24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0" y="96400"/>
            <a:ext cx="9144000" cy="33595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1"/>
          <p:cNvPicPr preferRelativeResize="0"/>
          <p:nvPr/>
        </p:nvPicPr>
        <p:blipFill>
          <a:blip r:embed="rId3">
            <a:alphaModFix/>
          </a:blip>
          <a:stretch>
            <a:fillRect/>
          </a:stretch>
        </p:blipFill>
        <p:spPr>
          <a:xfrm>
            <a:off x="0" y="122475"/>
            <a:ext cx="9143998" cy="331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Updates</a:t>
            </a:r>
            <a:endParaRPr/>
          </a:p>
        </p:txBody>
      </p:sp>
      <p:sp>
        <p:nvSpPr>
          <p:cNvPr id="147" name="Google Shape;147;p15"/>
          <p:cNvSpPr txBox="1"/>
          <p:nvPr>
            <p:ph idx="1" type="body"/>
          </p:nvPr>
        </p:nvSpPr>
        <p:spPr>
          <a:xfrm>
            <a:off x="1462475" y="1133475"/>
            <a:ext cx="7397400" cy="31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342900" lvl="0" marL="457200" rtl="0" algn="l">
              <a:lnSpc>
                <a:spcPct val="150000"/>
              </a:lnSpc>
              <a:spcBef>
                <a:spcPts val="1600"/>
              </a:spcBef>
              <a:spcAft>
                <a:spcPts val="0"/>
              </a:spcAft>
              <a:buClr>
                <a:srgbClr val="F3F3F3"/>
              </a:buClr>
              <a:buSzPts val="1800"/>
              <a:buChar char="➢"/>
            </a:pPr>
            <a:r>
              <a:rPr lang="en">
                <a:solidFill>
                  <a:srgbClr val="F3F3F3"/>
                </a:solidFill>
              </a:rPr>
              <a:t>Business Requirement Document:</a:t>
            </a:r>
            <a:endParaRPr>
              <a:solidFill>
                <a:srgbClr val="F3F3F3"/>
              </a:solidFill>
            </a:endParaRPr>
          </a:p>
          <a:p>
            <a:pPr indent="-317500" lvl="1" marL="914400" rtl="0" algn="l">
              <a:lnSpc>
                <a:spcPct val="150000"/>
              </a:lnSpc>
              <a:spcBef>
                <a:spcPts val="0"/>
              </a:spcBef>
              <a:spcAft>
                <a:spcPts val="0"/>
              </a:spcAft>
              <a:buClr>
                <a:srgbClr val="F3F3F3"/>
              </a:buClr>
              <a:buSzPts val="1400"/>
              <a:buChar char="○"/>
            </a:pPr>
            <a:r>
              <a:rPr lang="en">
                <a:solidFill>
                  <a:srgbClr val="F3F3F3"/>
                </a:solidFill>
              </a:rPr>
              <a:t>New Persona to match our User Stories in reference to simple UI</a:t>
            </a:r>
            <a:endParaRPr>
              <a:solidFill>
                <a:srgbClr val="F3F3F3"/>
              </a:solidFill>
            </a:endParaRPr>
          </a:p>
          <a:p>
            <a:pPr indent="-342900" lvl="0" marL="457200" rtl="0" algn="l">
              <a:lnSpc>
                <a:spcPct val="150000"/>
              </a:lnSpc>
              <a:spcBef>
                <a:spcPts val="0"/>
              </a:spcBef>
              <a:spcAft>
                <a:spcPts val="0"/>
              </a:spcAft>
              <a:buClr>
                <a:srgbClr val="F3F3F3"/>
              </a:buClr>
              <a:buSzPts val="1800"/>
              <a:buChar char="➢"/>
            </a:pPr>
            <a:r>
              <a:rPr lang="en">
                <a:solidFill>
                  <a:srgbClr val="F3F3F3"/>
                </a:solidFill>
              </a:rPr>
              <a:t>Management Plan:</a:t>
            </a:r>
            <a:endParaRPr>
              <a:solidFill>
                <a:srgbClr val="F3F3F3"/>
              </a:solidFill>
            </a:endParaRPr>
          </a:p>
          <a:p>
            <a:pPr indent="-317500" lvl="1" marL="914400" rtl="0" algn="l">
              <a:lnSpc>
                <a:spcPct val="150000"/>
              </a:lnSpc>
              <a:spcBef>
                <a:spcPts val="0"/>
              </a:spcBef>
              <a:spcAft>
                <a:spcPts val="0"/>
              </a:spcAft>
              <a:buClr>
                <a:srgbClr val="F3F3F3"/>
              </a:buClr>
              <a:buSzPts val="1400"/>
              <a:buChar char="○"/>
            </a:pPr>
            <a:r>
              <a:rPr lang="en">
                <a:solidFill>
                  <a:srgbClr val="F3F3F3"/>
                </a:solidFill>
              </a:rPr>
              <a:t>No Updates</a:t>
            </a:r>
            <a:endParaRPr>
              <a:solidFill>
                <a:srgbClr val="F3F3F3"/>
              </a:solidFill>
            </a:endParaRPr>
          </a:p>
          <a:p>
            <a:pPr indent="-342900" lvl="0" marL="457200" rtl="0" algn="l">
              <a:lnSpc>
                <a:spcPct val="115000"/>
              </a:lnSpc>
              <a:spcBef>
                <a:spcPts val="0"/>
              </a:spcBef>
              <a:spcAft>
                <a:spcPts val="0"/>
              </a:spcAft>
              <a:buClr>
                <a:srgbClr val="F3F3F3"/>
              </a:buClr>
              <a:buSzPts val="1800"/>
              <a:buChar char="➢"/>
            </a:pPr>
            <a:r>
              <a:rPr lang="en">
                <a:solidFill>
                  <a:srgbClr val="F3F3F3"/>
                </a:solidFill>
              </a:rPr>
              <a:t>Project Requirement Document</a:t>
            </a:r>
            <a:endParaRPr>
              <a:solidFill>
                <a:srgbClr val="F3F3F3"/>
              </a:solidFill>
            </a:endParaRPr>
          </a:p>
          <a:p>
            <a:pPr indent="-317500" lvl="1" marL="914400" rtl="0" algn="l">
              <a:lnSpc>
                <a:spcPct val="115000"/>
              </a:lnSpc>
              <a:spcBef>
                <a:spcPts val="1600"/>
              </a:spcBef>
              <a:spcAft>
                <a:spcPts val="0"/>
              </a:spcAft>
              <a:buClr>
                <a:srgbClr val="F3F3F3"/>
              </a:buClr>
              <a:buSzPts val="1400"/>
              <a:buChar char="○"/>
            </a:pPr>
            <a:r>
              <a:rPr lang="en">
                <a:solidFill>
                  <a:srgbClr val="F3F3F3"/>
                </a:solidFill>
              </a:rPr>
              <a:t>Added a new user story “Simplicity of UI” to Epic 3</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152400" y="1616763"/>
            <a:ext cx="8839201" cy="19099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447288" y="152400"/>
            <a:ext cx="8249437"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Retrospective/Future Goals</a:t>
            </a:r>
            <a:endParaRPr/>
          </a:p>
        </p:txBody>
      </p:sp>
      <p:sp>
        <p:nvSpPr>
          <p:cNvPr id="329" name="Google Shape;329;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Sprint was a tad bit slow, primarily due to the Machine Learning Homework. The goals we set were met but we could not go </a:t>
            </a:r>
            <a:r>
              <a:rPr b="1" lang="en" u="sng"/>
              <a:t>above and beyond</a:t>
            </a:r>
            <a:endParaRPr b="1" u="sng"/>
          </a:p>
          <a:p>
            <a:pPr indent="-342900" lvl="0" marL="457200" rtl="0" algn="l">
              <a:spcBef>
                <a:spcPts val="0"/>
              </a:spcBef>
              <a:spcAft>
                <a:spcPts val="0"/>
              </a:spcAft>
              <a:buSzPts val="1800"/>
              <a:buChar char="➢"/>
            </a:pPr>
            <a:r>
              <a:rPr lang="en"/>
              <a:t>Future:</a:t>
            </a:r>
            <a:endParaRPr/>
          </a:p>
          <a:p>
            <a:pPr indent="-317500" lvl="1" marL="914400" rtl="0" algn="l">
              <a:spcBef>
                <a:spcPts val="0"/>
              </a:spcBef>
              <a:spcAft>
                <a:spcPts val="0"/>
              </a:spcAft>
              <a:buSzPts val="1400"/>
              <a:buChar char="○"/>
            </a:pPr>
            <a:r>
              <a:rPr lang="en"/>
              <a:t>Continue working and developing UI, Plan on completing the UI by end of Semester</a:t>
            </a:r>
            <a:endParaRPr/>
          </a:p>
          <a:p>
            <a:pPr indent="-317500" lvl="1" marL="914400" rtl="0" algn="l">
              <a:spcBef>
                <a:spcPts val="0"/>
              </a:spcBef>
              <a:spcAft>
                <a:spcPts val="0"/>
              </a:spcAft>
              <a:buSzPts val="1400"/>
              <a:buChar char="○"/>
            </a:pPr>
            <a:r>
              <a:rPr lang="en"/>
              <a:t>Complete a Dummy Database so we can implement a small scale database with our UI and start testing with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of Presentation!</a:t>
            </a:r>
            <a:endParaRPr/>
          </a:p>
        </p:txBody>
      </p:sp>
      <p:sp>
        <p:nvSpPr>
          <p:cNvPr id="335" name="Google Shape;335;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rgbClr val="FFFFFF"/>
                </a:solidFill>
              </a:rPr>
              <a:t>Thank you for your time!</a:t>
            </a:r>
            <a:endParaRPr sz="2400">
              <a:solidFill>
                <a:srgbClr val="FFFFFF"/>
              </a:solidFill>
            </a:endParaRPr>
          </a:p>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7200">
                <a:solidFill>
                  <a:srgbClr val="FFFFFF"/>
                </a:solidFill>
              </a:rPr>
              <a:t> QUESTIONS??</a:t>
            </a:r>
            <a:endParaRPr sz="72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6"/>
          <p:cNvSpPr txBox="1"/>
          <p:nvPr>
            <p:ph idx="1" type="body"/>
          </p:nvPr>
        </p:nvSpPr>
        <p:spPr>
          <a:xfrm>
            <a:off x="992375"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4800">
                <a:solidFill>
                  <a:srgbClr val="FFFFFF"/>
                </a:solidFill>
              </a:rPr>
              <a:t>WE BACK AT IT </a:t>
            </a:r>
            <a:br>
              <a:rPr b="1" lang="en" sz="4800">
                <a:solidFill>
                  <a:srgbClr val="FFFFFF"/>
                </a:solidFill>
              </a:rPr>
            </a:br>
            <a:r>
              <a:rPr b="1" lang="en" sz="4800">
                <a:solidFill>
                  <a:srgbClr val="FFFFFF"/>
                </a:solidFill>
              </a:rPr>
              <a:t>AGAIN WITH </a:t>
            </a:r>
            <a:br>
              <a:rPr b="1" lang="en" sz="4800">
                <a:solidFill>
                  <a:srgbClr val="FFFFFF"/>
                </a:solidFill>
              </a:rPr>
            </a:br>
            <a:r>
              <a:rPr b="1" lang="en" sz="4800">
                <a:solidFill>
                  <a:srgbClr val="FFFFFF"/>
                </a:solidFill>
              </a:rPr>
              <a:t>ANOTHER </a:t>
            </a:r>
            <a:br>
              <a:rPr b="1" lang="en" sz="4800">
                <a:solidFill>
                  <a:srgbClr val="FFFFFF"/>
                </a:solidFill>
              </a:rPr>
            </a:br>
            <a:r>
              <a:rPr b="1" lang="en" sz="4800">
                <a:solidFill>
                  <a:srgbClr val="FFFFFF"/>
                </a:solidFill>
              </a:rPr>
              <a:t>SURPRISE!</a:t>
            </a:r>
            <a:endParaRPr b="1" sz="4800">
              <a:solidFill>
                <a:srgbClr val="FFFFFF"/>
              </a:solidFill>
            </a:endParaRPr>
          </a:p>
        </p:txBody>
      </p:sp>
      <p:pic>
        <p:nvPicPr>
          <p:cNvPr id="341" name="Google Shape;341;p46" title="UIv1.5.mp4">
            <a:hlinkClick r:id="rId3"/>
          </p:cNvPr>
          <p:cNvPicPr preferRelativeResize="0"/>
          <p:nvPr/>
        </p:nvPicPr>
        <p:blipFill>
          <a:blip r:embed="rId4">
            <a:alphaModFix/>
          </a:blip>
          <a:stretch>
            <a:fillRect/>
          </a:stretch>
        </p:blipFill>
        <p:spPr>
          <a:xfrm>
            <a:off x="6611251" y="0"/>
            <a:ext cx="2320847" cy="5143499"/>
          </a:xfrm>
          <a:prstGeom prst="rect">
            <a:avLst/>
          </a:prstGeom>
          <a:noFill/>
          <a:ln>
            <a:noFill/>
          </a:ln>
        </p:spPr>
      </p:pic>
      <p:pic>
        <p:nvPicPr>
          <p:cNvPr id="342" name="Google Shape;342;p46"/>
          <p:cNvPicPr preferRelativeResize="0"/>
          <p:nvPr/>
        </p:nvPicPr>
        <p:blipFill>
          <a:blip r:embed="rId5">
            <a:alphaModFix/>
          </a:blip>
          <a:stretch>
            <a:fillRect/>
          </a:stretch>
        </p:blipFill>
        <p:spPr>
          <a:xfrm>
            <a:off x="2389725" y="102300"/>
            <a:ext cx="1953675" cy="1465250"/>
          </a:xfrm>
          <a:prstGeom prst="rect">
            <a:avLst/>
          </a:prstGeom>
          <a:noFill/>
          <a:ln>
            <a:noFill/>
          </a:ln>
        </p:spPr>
      </p:pic>
    </p:spTree>
  </p:cSld>
  <p:clrMapOvr>
    <a:masterClrMapping/>
  </p:clrMapOvr>
  <mc:AlternateContent>
    <mc:Choice Requires="p14">
      <p:transition spd="slow" p14:dur="26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of Presentation!</a:t>
            </a:r>
            <a:endParaRPr/>
          </a:p>
        </p:txBody>
      </p:sp>
      <p:sp>
        <p:nvSpPr>
          <p:cNvPr id="348" name="Google Shape;348;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rgbClr val="FFFFFF"/>
                </a:solidFill>
              </a:rPr>
              <a:t>Now it truly ended...</a:t>
            </a:r>
            <a:endParaRPr sz="2400">
              <a:solidFill>
                <a:srgbClr val="FFFFFF"/>
              </a:solidFill>
            </a:endParaRPr>
          </a:p>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7200">
                <a:solidFill>
                  <a:srgbClr val="FFFFFF"/>
                </a:solidFill>
              </a:rPr>
              <a:t> QUESTIONS??</a:t>
            </a:r>
            <a:endParaRPr sz="7200">
              <a:solidFill>
                <a:srgbClr val="FFFFFF"/>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significant user story : Simplicity of UI</a:t>
            </a:r>
            <a:endParaRPr/>
          </a:p>
        </p:txBody>
      </p:sp>
      <p:sp>
        <p:nvSpPr>
          <p:cNvPr id="153" name="Google Shape;153;p16"/>
          <p:cNvSpPr txBox="1"/>
          <p:nvPr/>
        </p:nvSpPr>
        <p:spPr>
          <a:xfrm>
            <a:off x="2762375" y="2638813"/>
            <a:ext cx="7194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5083450" y="1176150"/>
            <a:ext cx="3682851" cy="3587251"/>
          </a:xfrm>
          <a:prstGeom prst="rect">
            <a:avLst/>
          </a:prstGeom>
          <a:noFill/>
          <a:ln>
            <a:noFill/>
          </a:ln>
        </p:spPr>
      </p:pic>
      <p:sp>
        <p:nvSpPr>
          <p:cNvPr id="155" name="Google Shape;155;p16"/>
          <p:cNvSpPr txBox="1"/>
          <p:nvPr/>
        </p:nvSpPr>
        <p:spPr>
          <a:xfrm>
            <a:off x="447250" y="1241150"/>
            <a:ext cx="42702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As a user I want a simple application that isn’t as complicated in terms of technology and simple to use but efficient at the same time.</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Healthy Belly’s simple UI enables the user even with little/no knowledge of technology to access the app and use it efficiently. Our UI really comes in handy because of it simple layout easy to understand and use.</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This persona hits our Epic #3 : Information</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This corresponds to the code of UI.</a:t>
            </a:r>
            <a:endParaRPr>
              <a:solidFill>
                <a:srgbClr val="FFFFFF"/>
              </a:solidFill>
            </a:endParaRPr>
          </a:p>
          <a:p>
            <a:pPr indent="0" lvl="0" marL="457200" rtl="0" algn="l">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08250" y="3602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0" lang="en">
                <a:solidFill>
                  <a:srgbClr val="F3F3F3"/>
                </a:solidFill>
              </a:rPr>
              <a:t>Epic 3 Update : Simplicity of UI</a:t>
            </a:r>
            <a:endParaRPr/>
          </a:p>
        </p:txBody>
      </p:sp>
      <p:pic>
        <p:nvPicPr>
          <p:cNvPr id="161" name="Google Shape;161;p17"/>
          <p:cNvPicPr preferRelativeResize="0"/>
          <p:nvPr/>
        </p:nvPicPr>
        <p:blipFill>
          <a:blip r:embed="rId3">
            <a:alphaModFix/>
          </a:blip>
          <a:stretch>
            <a:fillRect/>
          </a:stretch>
        </p:blipFill>
        <p:spPr>
          <a:xfrm>
            <a:off x="1471800" y="1092075"/>
            <a:ext cx="5080550" cy="3865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167" name="Google Shape;167;p18" title="UIV1.mp4">
            <a:hlinkClick r:id="rId3"/>
          </p:cNvPr>
          <p:cNvPicPr preferRelativeResize="0"/>
          <p:nvPr/>
        </p:nvPicPr>
        <p:blipFill>
          <a:blip r:embed="rId4">
            <a:alphaModFix/>
          </a:blip>
          <a:stretch>
            <a:fillRect/>
          </a:stretch>
        </p:blipFill>
        <p:spPr>
          <a:xfrm>
            <a:off x="3996375" y="1012500"/>
            <a:ext cx="1765426" cy="3530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Accessibility</a:t>
            </a:r>
            <a:endParaRPr/>
          </a:p>
        </p:txBody>
      </p:sp>
      <p:sp>
        <p:nvSpPr>
          <p:cNvPr id="173" name="Google Shape;173;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User requires 3 clicks maximum</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Register: If the user wants to register, they will simply click on the register button which will redirect them to google login page. After the user logs in, it will ask the user for permission to grant us access, which will require 3 clicks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Login: If an existing user wants to login, it will redirect them to google’s login page. Once they put the username and password, they will be good to go (2 clicks)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Scan: This is the most significant task of this app. As soon as they open the app, it will launch the camera and the user can click on the scan button, which will require just 1 click.</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Edit info: The user will go to their profile and click edit info. Then they edit whatever they want and hit save, which will require 3 clicks.</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Platform:</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Android</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Coding Language for Main Server:</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Javascript</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Database:</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MySQL</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Front-End Language</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Java</a:t>
            </a:r>
            <a:endParaRPr>
              <a:solidFill>
                <a:srgbClr val="F3F3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t>
            </a:r>
            <a:endParaRPr/>
          </a:p>
        </p:txBody>
      </p:sp>
      <p:sp>
        <p:nvSpPr>
          <p:cNvPr id="185" name="Google Shape;185;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Google’s Vision API</a:t>
            </a:r>
            <a:endParaRPr/>
          </a:p>
          <a:p>
            <a:pPr indent="-317500" lvl="1" marL="914400" rtl="0" algn="l">
              <a:spcBef>
                <a:spcPts val="0"/>
              </a:spcBef>
              <a:spcAft>
                <a:spcPts val="0"/>
              </a:spcAft>
              <a:buSzPts val="1400"/>
              <a:buChar char="○"/>
            </a:pPr>
            <a:r>
              <a:rPr lang="en"/>
              <a:t>Detect Objects: Detects and classifies multiple objects which includes identifying the location of the the object within the image.</a:t>
            </a:r>
            <a:endParaRPr/>
          </a:p>
          <a:p>
            <a:pPr indent="-317500" lvl="1" marL="914400" rtl="0" algn="l">
              <a:spcBef>
                <a:spcPts val="0"/>
              </a:spcBef>
              <a:spcAft>
                <a:spcPts val="0"/>
              </a:spcAft>
              <a:buSzPts val="1400"/>
              <a:buChar char="○"/>
            </a:pPr>
            <a:r>
              <a:rPr lang="en"/>
              <a:t>Detect Images: Detects printed text and languages using Optical Character Recognition (OCR) which helps translate Barcodes</a:t>
            </a:r>
            <a:endParaRPr/>
          </a:p>
          <a:p>
            <a:pPr indent="-317500" lvl="1" marL="914400" rtl="0" algn="l">
              <a:spcBef>
                <a:spcPts val="0"/>
              </a:spcBef>
              <a:spcAft>
                <a:spcPts val="0"/>
              </a:spcAft>
              <a:buSzPts val="1400"/>
              <a:buChar char="○"/>
            </a:pPr>
            <a:r>
              <a:rPr lang="en"/>
              <a:t>Training: Google offers many Machine Learning Models such as REST and RPC API which help d</a:t>
            </a:r>
            <a:r>
              <a:rPr lang="en"/>
              <a:t>etect </a:t>
            </a:r>
            <a:r>
              <a:rPr lang="en"/>
              <a:t>objects and build valuable metadata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